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91" r:id="rId3"/>
    <p:sldId id="309" r:id="rId4"/>
    <p:sldId id="308" r:id="rId5"/>
    <p:sldId id="314" r:id="rId6"/>
    <p:sldId id="313" r:id="rId7"/>
    <p:sldId id="302" r:id="rId8"/>
    <p:sldId id="305" r:id="rId9"/>
    <p:sldId id="301" r:id="rId10"/>
    <p:sldId id="259" r:id="rId11"/>
    <p:sldId id="316" r:id="rId12"/>
    <p:sldId id="315" r:id="rId13"/>
    <p:sldId id="294" r:id="rId14"/>
    <p:sldId id="303" r:id="rId15"/>
    <p:sldId id="299" r:id="rId16"/>
    <p:sldId id="311" r:id="rId17"/>
    <p:sldId id="310" r:id="rId18"/>
    <p:sldId id="318" r:id="rId19"/>
    <p:sldId id="319" r:id="rId20"/>
    <p:sldId id="320" r:id="rId21"/>
    <p:sldId id="317" r:id="rId22"/>
    <p:sldId id="312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tamaran" panose="020B0604020202020204" charset="0"/>
      <p:regular r:id="rId29"/>
      <p:bold r:id="rId30"/>
    </p:embeddedFont>
    <p:embeddedFont>
      <p:font typeface="Catamaran Thin" panose="020B0604020202020204" charset="0"/>
      <p:regular r:id="rId31"/>
      <p:bold r:id="rId32"/>
    </p:embeddedFont>
    <p:embeddedFont>
      <p:font typeface="Montserrat" panose="02000505000000020004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1" autoAdjust="0"/>
  </p:normalViewPr>
  <p:slideViewPr>
    <p:cSldViewPr snapToGrid="0">
      <p:cViewPr varScale="1">
        <p:scale>
          <a:sx n="149" d="100"/>
          <a:sy n="149" d="100"/>
        </p:scale>
        <p:origin x="4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Latest BTC: </a:t>
            </a:r>
            <a:r>
              <a:rPr lang="en-US" dirty="0" err="1"/>
              <a:t>Pr</a:t>
            </a:r>
            <a:r>
              <a:rPr lang="en-US" dirty="0"/>
              <a:t>( 3.12513025e-34 ) === 1 in 3 billion </a:t>
            </a:r>
            <a:r>
              <a:rPr lang="en-US" dirty="0" err="1"/>
              <a:t>billion</a:t>
            </a:r>
            <a:r>
              <a:rPr lang="en-US" dirty="0"/>
              <a:t> </a:t>
            </a:r>
            <a:r>
              <a:rPr lang="en-US" dirty="0" err="1"/>
              <a:t>billion</a:t>
            </a:r>
            <a:r>
              <a:rPr lang="en-US" dirty="0"/>
              <a:t> million @ 19 leading zeros ever 10 min</a:t>
            </a:r>
          </a:p>
          <a:p>
            <a:pPr marL="139700" indent="0">
              <a:buNone/>
            </a:pPr>
            <a:r>
              <a:rPr lang="en-US" dirty="0"/>
              <a:t>Powerball : 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1 in 292 million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583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0698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127" name="Google Shape;127;p8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-981075" y="-3"/>
            <a:ext cx="11516344" cy="5143455"/>
            <a:chOff x="-981075" y="-3"/>
            <a:chExt cx="11516344" cy="5143455"/>
          </a:xfrm>
        </p:grpSpPr>
        <p:sp>
          <p:nvSpPr>
            <p:cNvPr id="159" name="Google Shape;159;p10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71" name="Google Shape;17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microsoft.com/office/2007/relationships/hdphoto" Target="../media/hdphoto1.wdp"/><Relationship Id="rId12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microsoft.com/office/2007/relationships/hdphoto" Target="../media/hdphoto2.wdp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0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ndersbrownworth.com/blockchain/blockchai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dfsRQyYXOsQ?start=15&amp;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2"/>
          <p:cNvPicPr preferRelativeResize="0"/>
          <p:nvPr/>
        </p:nvPicPr>
        <p:blipFill rotWithShape="1">
          <a:blip r:embed="rId3"/>
          <a:srcRect l="26022" t="-7332" r="7091" b="3264"/>
          <a:stretch/>
        </p:blipFill>
        <p:spPr>
          <a:xfrm>
            <a:off x="4464475" y="-320621"/>
            <a:ext cx="4389799" cy="4550459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289726" y="3107025"/>
            <a:ext cx="6123863" cy="173440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0" dirty="0">
                <a:latin typeface="Montserrat" panose="02000505000000020004" pitchFamily="2" charset="0"/>
              </a:rPr>
              <a:t>Consensus Mechanisms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nitychain.io | Blog">
            <a:extLst>
              <a:ext uri="{FF2B5EF4-FFF2-40B4-BE49-F238E27FC236}">
                <a16:creationId xmlns:a16="http://schemas.microsoft.com/office/drawing/2014/main" id="{B7D9D715-D6EC-4A08-BD34-00C62ECBE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126" y="1231991"/>
            <a:ext cx="6309360" cy="354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acking With $Xsgd On Zilliqa Onboard | Gitcoin">
            <a:extLst>
              <a:ext uri="{FF2B5EF4-FFF2-40B4-BE49-F238E27FC236}">
                <a16:creationId xmlns:a16="http://schemas.microsoft.com/office/drawing/2014/main" id="{F2F42483-EC94-41C0-B2F3-8F76F9FD2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" y="71819"/>
            <a:ext cx="2094956" cy="209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yperledger Project – Blockchain, Coin, ICO, Technology – BitcoinWiki">
            <a:extLst>
              <a:ext uri="{FF2B5EF4-FFF2-40B4-BE49-F238E27FC236}">
                <a16:creationId xmlns:a16="http://schemas.microsoft.com/office/drawing/2014/main" id="{15AE3CC4-AA4B-4C83-9317-9743E794B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490" y="71819"/>
            <a:ext cx="2834641" cy="138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984EB68-BB0B-42D2-980C-F286EDEA8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9" y="2493374"/>
            <a:ext cx="1709601" cy="17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osmos Crypto Logo PNG Photo | PNG All">
            <a:extLst>
              <a:ext uri="{FF2B5EF4-FFF2-40B4-BE49-F238E27FC236}">
                <a16:creationId xmlns:a16="http://schemas.microsoft.com/office/drawing/2014/main" id="{0FCD41D4-6787-4FCF-BEDF-9FE0F5E26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2661" y="3666853"/>
            <a:ext cx="4005942" cy="222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964187D1-6147-4F71-BEA6-DC9382F14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</p:spPr>
        <p:txBody>
          <a:bodyPr/>
          <a:lstStyle/>
          <a:p>
            <a:r>
              <a:rPr lang="en-US" sz="5400"/>
              <a:t>Sybil / Bing accts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279274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FC9E5-B2E2-4ACB-9394-B4E683386E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What is a “fault”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44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FEFB0C-8F68-43DB-9EA4-9736AC460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172"/>
          <a:stretch/>
        </p:blipFill>
        <p:spPr>
          <a:xfrm>
            <a:off x="235676" y="687840"/>
            <a:ext cx="3676650" cy="2858725"/>
          </a:xfrm>
          <a:prstGeom prst="rect">
            <a:avLst/>
          </a:prstGeom>
        </p:spPr>
      </p:pic>
      <p:pic>
        <p:nvPicPr>
          <p:cNvPr id="6146" name="Picture 2" descr="Unbanked Hong Kong Chief Carrie Lam: &amp;quot;I Have Piles of Cash at Home&amp;quot; –  Finance Bitcoin News">
            <a:extLst>
              <a:ext uri="{FF2B5EF4-FFF2-40B4-BE49-F238E27FC236}">
                <a16:creationId xmlns:a16="http://schemas.microsoft.com/office/drawing/2014/main" id="{5DD15131-46F3-4A6D-8CA0-7FF66D48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675" y="1648776"/>
            <a:ext cx="4865914" cy="273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0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71B4D2-1414-4AB6-9E9F-9E1C3FF1F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71"/>
          <a:stretch/>
        </p:blipFill>
        <p:spPr>
          <a:xfrm>
            <a:off x="1" y="2248960"/>
            <a:ext cx="4891720" cy="5143500"/>
          </a:xfrm>
          <a:prstGeom prst="rect">
            <a:avLst/>
          </a:prstGeom>
        </p:spPr>
      </p:pic>
      <p:pic>
        <p:nvPicPr>
          <p:cNvPr id="6" name="Picture 5" descr="A picture containing red, transport&#10;&#10;Description automatically generated">
            <a:extLst>
              <a:ext uri="{FF2B5EF4-FFF2-40B4-BE49-F238E27FC236}">
                <a16:creationId xmlns:a16="http://schemas.microsoft.com/office/drawing/2014/main" id="{06B0CA3B-582A-4E61-9995-DA3C7030E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2" y="11776"/>
            <a:ext cx="5341020" cy="2527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EA86AE-B854-43CF-9659-1C6E0C478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578" y="211015"/>
            <a:ext cx="5026422" cy="1541052"/>
          </a:xfrm>
          <a:prstGeom prst="rect">
            <a:avLst/>
          </a:prstGeom>
        </p:spPr>
      </p:pic>
      <p:pic>
        <p:nvPicPr>
          <p:cNvPr id="8194" name="Picture 2" descr="Double spending - Free business and finance icons">
            <a:extLst>
              <a:ext uri="{FF2B5EF4-FFF2-40B4-BE49-F238E27FC236}">
                <a16:creationId xmlns:a16="http://schemas.microsoft.com/office/drawing/2014/main" id="{72641910-122F-4E16-9827-A84F144C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160" y="2321169"/>
            <a:ext cx="2324500" cy="23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53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32184A-4913-4A3B-836A-A4F69B4C3C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Chains vs. DAGs/FSM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C81854-FD3C-4D8D-A3DD-62945AAED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536" y="-168205"/>
            <a:ext cx="5691935" cy="41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34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F48EC37-563D-48A8-B9AE-B8F90E24D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366837"/>
            <a:ext cx="666750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63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076F-52DA-4739-B8ED-78BFFF548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10" y="874538"/>
            <a:ext cx="6010500" cy="396300"/>
          </a:xfrm>
        </p:spPr>
        <p:txBody>
          <a:bodyPr/>
          <a:lstStyle/>
          <a:p>
            <a:r>
              <a:rPr lang="en-US" dirty="0"/>
              <a:t>Domain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01E3B-B498-4BCC-AE29-76AC37DB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818" y="3116974"/>
            <a:ext cx="724802" cy="72628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D7CBB3B-C8F4-4681-BF08-956F3FA1F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32" y="4028507"/>
            <a:ext cx="902233" cy="720865"/>
          </a:xfrm>
          <a:prstGeom prst="rect">
            <a:avLst/>
          </a:prstGeom>
        </p:spPr>
      </p:pic>
      <p:pic>
        <p:nvPicPr>
          <p:cNvPr id="2050" name="Picture 2" descr="New York Times logo and symbol, meaning, history, PNG">
            <a:extLst>
              <a:ext uri="{FF2B5EF4-FFF2-40B4-BE49-F238E27FC236}">
                <a16:creationId xmlns:a16="http://schemas.microsoft.com/office/drawing/2014/main" id="{BE09FFBD-6E05-428A-83F1-894D86602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92" y="2465184"/>
            <a:ext cx="585588" cy="75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sktop Computer Icon transparent PNG - StickPNG">
            <a:extLst>
              <a:ext uri="{FF2B5EF4-FFF2-40B4-BE49-F238E27FC236}">
                <a16:creationId xmlns:a16="http://schemas.microsoft.com/office/drawing/2014/main" id="{493AB0D3-C63F-4B14-A455-A173B74A6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3" y="1748664"/>
            <a:ext cx="1191347" cy="119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40CBB3F0-7348-4434-9F15-96B40ED2F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551" y="606932"/>
            <a:ext cx="1120762" cy="1141732"/>
          </a:xfrm>
          <a:prstGeom prst="rect">
            <a:avLst/>
          </a:prstGeom>
        </p:spPr>
      </p:pic>
      <p:pic>
        <p:nvPicPr>
          <p:cNvPr id="2054" name="Picture 6" descr="Blog, blog page, blogging, online blog, online journal, seo, web page icon  - Download on Iconfinder">
            <a:extLst>
              <a:ext uri="{FF2B5EF4-FFF2-40B4-BE49-F238E27FC236}">
                <a16:creationId xmlns:a16="http://schemas.microsoft.com/office/drawing/2014/main" id="{D20B6008-8882-4CA0-9DC4-451EDB183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14" y="3530291"/>
            <a:ext cx="1219081" cy="121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isco Logo PNG Transparent &amp;amp; SVG Vector - Freebie Supply">
            <a:extLst>
              <a:ext uri="{FF2B5EF4-FFF2-40B4-BE49-F238E27FC236}">
                <a16:creationId xmlns:a16="http://schemas.microsoft.com/office/drawing/2014/main" id="{804E290A-F4B7-4A02-887A-49FA11A60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365" y="1385920"/>
            <a:ext cx="1820880" cy="96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Women in Tech are Transforming Business | Women of AT&amp;amp;T">
            <a:extLst>
              <a:ext uri="{FF2B5EF4-FFF2-40B4-BE49-F238E27FC236}">
                <a16:creationId xmlns:a16="http://schemas.microsoft.com/office/drawing/2014/main" id="{C01EE1A2-01C2-451F-BB69-728019A05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10949"/>
            <a:ext cx="1916025" cy="191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0AFD06-FA30-4743-9FBA-22843A2D20A4}"/>
              </a:ext>
            </a:extLst>
          </p:cNvPr>
          <p:cNvCxnSpPr>
            <a:stCxn id="2052" idx="2"/>
            <a:endCxn id="7" idx="0"/>
          </p:cNvCxnSpPr>
          <p:nvPr/>
        </p:nvCxnSpPr>
        <p:spPr>
          <a:xfrm>
            <a:off x="1008127" y="2940011"/>
            <a:ext cx="883122" cy="108849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7D7AA9-B97D-411A-8734-09D33D7CDAC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87404" y="3480115"/>
            <a:ext cx="1071414" cy="72535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FA43C8-2820-441C-A704-DEC0090C2A6D}"/>
              </a:ext>
            </a:extLst>
          </p:cNvPr>
          <p:cNvCxnSpPr>
            <a:cxnSpLocks/>
            <a:stCxn id="1026" idx="2"/>
          </p:cNvCxnSpPr>
          <p:nvPr/>
        </p:nvCxnSpPr>
        <p:spPr>
          <a:xfrm flipH="1">
            <a:off x="4078650" y="2350101"/>
            <a:ext cx="667155" cy="81716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58F40B-CDB3-477F-BDD1-72B1048CA64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530012" y="1177798"/>
            <a:ext cx="828539" cy="3205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844803-42D5-47E7-8F8C-9F7A85077F50}"/>
              </a:ext>
            </a:extLst>
          </p:cNvPr>
          <p:cNvCxnSpPr>
            <a:cxnSpLocks/>
            <a:stCxn id="2054" idx="0"/>
          </p:cNvCxnSpPr>
          <p:nvPr/>
        </p:nvCxnSpPr>
        <p:spPr>
          <a:xfrm flipH="1" flipV="1">
            <a:off x="7431616" y="1696278"/>
            <a:ext cx="1325639" cy="183401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C10F3D-CCC6-4BD7-8126-E36BB559D59C}"/>
              </a:ext>
            </a:extLst>
          </p:cNvPr>
          <p:cNvCxnSpPr>
            <a:cxnSpLocks/>
          </p:cNvCxnSpPr>
          <p:nvPr/>
        </p:nvCxnSpPr>
        <p:spPr>
          <a:xfrm flipH="1" flipV="1">
            <a:off x="6065117" y="4268961"/>
            <a:ext cx="2198280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1AA302-D0FA-453B-9869-A116408E0565}"/>
              </a:ext>
            </a:extLst>
          </p:cNvPr>
          <p:cNvCxnSpPr>
            <a:cxnSpLocks/>
          </p:cNvCxnSpPr>
          <p:nvPr/>
        </p:nvCxnSpPr>
        <p:spPr>
          <a:xfrm flipH="1" flipV="1">
            <a:off x="4183620" y="3660758"/>
            <a:ext cx="796741" cy="6486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EFC02D-9A99-44CA-9D23-61EB99A8BB01}"/>
              </a:ext>
            </a:extLst>
          </p:cNvPr>
          <p:cNvCxnSpPr>
            <a:cxnSpLocks/>
          </p:cNvCxnSpPr>
          <p:nvPr/>
        </p:nvCxnSpPr>
        <p:spPr>
          <a:xfrm flipH="1">
            <a:off x="5751189" y="3201468"/>
            <a:ext cx="380119" cy="61427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306F08-993B-4653-9724-1B7C63783D29}"/>
              </a:ext>
            </a:extLst>
          </p:cNvPr>
          <p:cNvCxnSpPr>
            <a:cxnSpLocks/>
          </p:cNvCxnSpPr>
          <p:nvPr/>
        </p:nvCxnSpPr>
        <p:spPr>
          <a:xfrm flipH="1" flipV="1">
            <a:off x="1679876" y="2375476"/>
            <a:ext cx="4241529" cy="56453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6709DF-DD38-4094-BB56-41B45C590969}"/>
              </a:ext>
            </a:extLst>
          </p:cNvPr>
          <p:cNvCxnSpPr>
            <a:cxnSpLocks/>
          </p:cNvCxnSpPr>
          <p:nvPr/>
        </p:nvCxnSpPr>
        <p:spPr>
          <a:xfrm flipV="1">
            <a:off x="6481736" y="1748664"/>
            <a:ext cx="247574" cy="70560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7072405F-850D-4BFB-8F51-E21AEF2D55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7952" y="1541087"/>
            <a:ext cx="1120762" cy="112076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C16B8B-09CE-4235-87E8-DC18DFA72CF7}"/>
              </a:ext>
            </a:extLst>
          </p:cNvPr>
          <p:cNvCxnSpPr>
            <a:cxnSpLocks/>
          </p:cNvCxnSpPr>
          <p:nvPr/>
        </p:nvCxnSpPr>
        <p:spPr>
          <a:xfrm flipH="1">
            <a:off x="5941248" y="2468064"/>
            <a:ext cx="2556143" cy="143694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9E093BC-2C83-44F6-B022-CD1485572CE5}"/>
              </a:ext>
            </a:extLst>
          </p:cNvPr>
          <p:cNvCxnSpPr>
            <a:cxnSpLocks/>
          </p:cNvCxnSpPr>
          <p:nvPr/>
        </p:nvCxnSpPr>
        <p:spPr>
          <a:xfrm flipH="1">
            <a:off x="8959246" y="2654382"/>
            <a:ext cx="1" cy="81317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029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076F-52DA-4739-B8ED-78BFFF548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10" y="874538"/>
            <a:ext cx="6010500" cy="396300"/>
          </a:xfrm>
        </p:spPr>
        <p:txBody>
          <a:bodyPr/>
          <a:lstStyle/>
          <a:p>
            <a:r>
              <a:rPr lang="en-US" dirty="0"/>
              <a:t>Domain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01E3B-B498-4BCC-AE29-76AC37DB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818" y="3116974"/>
            <a:ext cx="724802" cy="72628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D7CBB3B-C8F4-4681-BF08-956F3FA1F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32" y="4028507"/>
            <a:ext cx="902233" cy="720865"/>
          </a:xfrm>
          <a:prstGeom prst="rect">
            <a:avLst/>
          </a:prstGeom>
        </p:spPr>
      </p:pic>
      <p:pic>
        <p:nvPicPr>
          <p:cNvPr id="2050" name="Picture 2" descr="New York Times logo and symbol, meaning, history, PNG">
            <a:extLst>
              <a:ext uri="{FF2B5EF4-FFF2-40B4-BE49-F238E27FC236}">
                <a16:creationId xmlns:a16="http://schemas.microsoft.com/office/drawing/2014/main" id="{BE09FFBD-6E05-428A-83F1-894D86602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92" y="2465184"/>
            <a:ext cx="585588" cy="75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sktop Computer Icon transparent PNG - StickPNG">
            <a:extLst>
              <a:ext uri="{FF2B5EF4-FFF2-40B4-BE49-F238E27FC236}">
                <a16:creationId xmlns:a16="http://schemas.microsoft.com/office/drawing/2014/main" id="{493AB0D3-C63F-4B14-A455-A173B74A6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3" y="1748664"/>
            <a:ext cx="1191347" cy="119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40CBB3F0-7348-4434-9F15-96B40ED2F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551" y="606932"/>
            <a:ext cx="1120762" cy="1141732"/>
          </a:xfrm>
          <a:prstGeom prst="rect">
            <a:avLst/>
          </a:prstGeom>
        </p:spPr>
      </p:pic>
      <p:pic>
        <p:nvPicPr>
          <p:cNvPr id="2054" name="Picture 6" descr="Blog, blog page, blogging, online blog, online journal, seo, web page icon  - Download on Iconfinder">
            <a:extLst>
              <a:ext uri="{FF2B5EF4-FFF2-40B4-BE49-F238E27FC236}">
                <a16:creationId xmlns:a16="http://schemas.microsoft.com/office/drawing/2014/main" id="{D20B6008-8882-4CA0-9DC4-451EDB183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14" y="3530291"/>
            <a:ext cx="1219081" cy="121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isco Logo PNG Transparent &amp;amp; SVG Vector - Freebie Supply">
            <a:extLst>
              <a:ext uri="{FF2B5EF4-FFF2-40B4-BE49-F238E27FC236}">
                <a16:creationId xmlns:a16="http://schemas.microsoft.com/office/drawing/2014/main" id="{804E290A-F4B7-4A02-887A-49FA11A60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365" y="1385920"/>
            <a:ext cx="1820880" cy="96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Women in Tech are Transforming Business | Women of AT&amp;amp;T">
            <a:extLst>
              <a:ext uri="{FF2B5EF4-FFF2-40B4-BE49-F238E27FC236}">
                <a16:creationId xmlns:a16="http://schemas.microsoft.com/office/drawing/2014/main" id="{C01EE1A2-01C2-451F-BB69-728019A05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10949"/>
            <a:ext cx="1916025" cy="191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0AFD06-FA30-4743-9FBA-22843A2D20A4}"/>
              </a:ext>
            </a:extLst>
          </p:cNvPr>
          <p:cNvCxnSpPr>
            <a:stCxn id="2052" idx="2"/>
            <a:endCxn id="7" idx="0"/>
          </p:cNvCxnSpPr>
          <p:nvPr/>
        </p:nvCxnSpPr>
        <p:spPr>
          <a:xfrm>
            <a:off x="1008127" y="2940011"/>
            <a:ext cx="883122" cy="108849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7D7AA9-B97D-411A-8734-09D33D7CDAC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87404" y="3480115"/>
            <a:ext cx="1071414" cy="72535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FA43C8-2820-441C-A704-DEC0090C2A6D}"/>
              </a:ext>
            </a:extLst>
          </p:cNvPr>
          <p:cNvCxnSpPr>
            <a:cxnSpLocks/>
            <a:stCxn id="1026" idx="2"/>
          </p:cNvCxnSpPr>
          <p:nvPr/>
        </p:nvCxnSpPr>
        <p:spPr>
          <a:xfrm flipH="1">
            <a:off x="4078650" y="2350101"/>
            <a:ext cx="667155" cy="81716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58F40B-CDB3-477F-BDD1-72B1048CA64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530012" y="1177798"/>
            <a:ext cx="828539" cy="3205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844803-42D5-47E7-8F8C-9F7A85077F50}"/>
              </a:ext>
            </a:extLst>
          </p:cNvPr>
          <p:cNvCxnSpPr>
            <a:cxnSpLocks/>
            <a:stCxn id="2054" idx="0"/>
          </p:cNvCxnSpPr>
          <p:nvPr/>
        </p:nvCxnSpPr>
        <p:spPr>
          <a:xfrm flipH="1" flipV="1">
            <a:off x="7431616" y="1696278"/>
            <a:ext cx="1325639" cy="183401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C10F3D-CCC6-4BD7-8126-E36BB559D59C}"/>
              </a:ext>
            </a:extLst>
          </p:cNvPr>
          <p:cNvCxnSpPr>
            <a:cxnSpLocks/>
          </p:cNvCxnSpPr>
          <p:nvPr/>
        </p:nvCxnSpPr>
        <p:spPr>
          <a:xfrm flipH="1" flipV="1">
            <a:off x="6065117" y="4268961"/>
            <a:ext cx="2198280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1AA302-D0FA-453B-9869-A116408E0565}"/>
              </a:ext>
            </a:extLst>
          </p:cNvPr>
          <p:cNvCxnSpPr>
            <a:cxnSpLocks/>
          </p:cNvCxnSpPr>
          <p:nvPr/>
        </p:nvCxnSpPr>
        <p:spPr>
          <a:xfrm flipH="1" flipV="1">
            <a:off x="4183620" y="3660758"/>
            <a:ext cx="796741" cy="6486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EFC02D-9A99-44CA-9D23-61EB99A8BB01}"/>
              </a:ext>
            </a:extLst>
          </p:cNvPr>
          <p:cNvCxnSpPr>
            <a:cxnSpLocks/>
          </p:cNvCxnSpPr>
          <p:nvPr/>
        </p:nvCxnSpPr>
        <p:spPr>
          <a:xfrm flipH="1">
            <a:off x="5751189" y="3201468"/>
            <a:ext cx="380119" cy="61427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306F08-993B-4653-9724-1B7C63783D29}"/>
              </a:ext>
            </a:extLst>
          </p:cNvPr>
          <p:cNvCxnSpPr>
            <a:cxnSpLocks/>
          </p:cNvCxnSpPr>
          <p:nvPr/>
        </p:nvCxnSpPr>
        <p:spPr>
          <a:xfrm flipH="1" flipV="1">
            <a:off x="1679876" y="2375476"/>
            <a:ext cx="4241529" cy="56453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6709DF-DD38-4094-BB56-41B45C590969}"/>
              </a:ext>
            </a:extLst>
          </p:cNvPr>
          <p:cNvCxnSpPr>
            <a:cxnSpLocks/>
          </p:cNvCxnSpPr>
          <p:nvPr/>
        </p:nvCxnSpPr>
        <p:spPr>
          <a:xfrm flipV="1">
            <a:off x="6481736" y="1748664"/>
            <a:ext cx="247574" cy="70560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7072405F-850D-4BFB-8F51-E21AEF2D55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7952" y="1541087"/>
            <a:ext cx="1120762" cy="112076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C16B8B-09CE-4235-87E8-DC18DFA72CF7}"/>
              </a:ext>
            </a:extLst>
          </p:cNvPr>
          <p:cNvCxnSpPr>
            <a:cxnSpLocks/>
          </p:cNvCxnSpPr>
          <p:nvPr/>
        </p:nvCxnSpPr>
        <p:spPr>
          <a:xfrm flipH="1">
            <a:off x="5941248" y="2468064"/>
            <a:ext cx="2556143" cy="143694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9E093BC-2C83-44F6-B022-CD1485572CE5}"/>
              </a:ext>
            </a:extLst>
          </p:cNvPr>
          <p:cNvCxnSpPr>
            <a:cxnSpLocks/>
          </p:cNvCxnSpPr>
          <p:nvPr/>
        </p:nvCxnSpPr>
        <p:spPr>
          <a:xfrm flipH="1">
            <a:off x="8959246" y="2654382"/>
            <a:ext cx="1" cy="81317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BC2A60-6EE0-401D-967C-CB155EAA430C}"/>
              </a:ext>
            </a:extLst>
          </p:cNvPr>
          <p:cNvCxnSpPr>
            <a:cxnSpLocks/>
          </p:cNvCxnSpPr>
          <p:nvPr/>
        </p:nvCxnSpPr>
        <p:spPr>
          <a:xfrm>
            <a:off x="1679876" y="2359334"/>
            <a:ext cx="4245500" cy="57774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82C97E-AF7C-4C57-A5CA-3FF42D787623}"/>
              </a:ext>
            </a:extLst>
          </p:cNvPr>
          <p:cNvCxnSpPr>
            <a:cxnSpLocks/>
          </p:cNvCxnSpPr>
          <p:nvPr/>
        </p:nvCxnSpPr>
        <p:spPr>
          <a:xfrm flipH="1">
            <a:off x="5724957" y="3216982"/>
            <a:ext cx="406351" cy="61971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378958-AFCB-449F-820F-15631FD1C36A}"/>
              </a:ext>
            </a:extLst>
          </p:cNvPr>
          <p:cNvCxnSpPr>
            <a:cxnSpLocks/>
          </p:cNvCxnSpPr>
          <p:nvPr/>
        </p:nvCxnSpPr>
        <p:spPr>
          <a:xfrm>
            <a:off x="6065117" y="4246811"/>
            <a:ext cx="2198280" cy="932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13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076F-52DA-4739-B8ED-78BFFF548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10" y="874538"/>
            <a:ext cx="6010500" cy="396300"/>
          </a:xfrm>
        </p:spPr>
        <p:txBody>
          <a:bodyPr/>
          <a:lstStyle/>
          <a:p>
            <a:r>
              <a:rPr lang="en-US" dirty="0"/>
              <a:t>Domain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01E3B-B498-4BCC-AE29-76AC37DB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818" y="3116974"/>
            <a:ext cx="724802" cy="72628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D7CBB3B-C8F4-4681-BF08-956F3FA1F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32" y="4028507"/>
            <a:ext cx="902233" cy="720865"/>
          </a:xfrm>
          <a:prstGeom prst="rect">
            <a:avLst/>
          </a:prstGeom>
        </p:spPr>
      </p:pic>
      <p:pic>
        <p:nvPicPr>
          <p:cNvPr id="2050" name="Picture 2" descr="New York Times logo and symbol, meaning, history, PNG">
            <a:extLst>
              <a:ext uri="{FF2B5EF4-FFF2-40B4-BE49-F238E27FC236}">
                <a16:creationId xmlns:a16="http://schemas.microsoft.com/office/drawing/2014/main" id="{BE09FFBD-6E05-428A-83F1-894D86602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92" y="2465184"/>
            <a:ext cx="585588" cy="75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sktop Computer Icon transparent PNG - StickPNG">
            <a:extLst>
              <a:ext uri="{FF2B5EF4-FFF2-40B4-BE49-F238E27FC236}">
                <a16:creationId xmlns:a16="http://schemas.microsoft.com/office/drawing/2014/main" id="{493AB0D3-C63F-4B14-A455-A173B74A6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3" y="1748664"/>
            <a:ext cx="1191347" cy="119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40CBB3F0-7348-4434-9F15-96B40ED2F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551" y="606932"/>
            <a:ext cx="1120762" cy="1141732"/>
          </a:xfrm>
          <a:prstGeom prst="rect">
            <a:avLst/>
          </a:prstGeom>
        </p:spPr>
      </p:pic>
      <p:pic>
        <p:nvPicPr>
          <p:cNvPr id="2054" name="Picture 6" descr="Blog, blog page, blogging, online blog, online journal, seo, web page icon  - Download on Iconfinder">
            <a:extLst>
              <a:ext uri="{FF2B5EF4-FFF2-40B4-BE49-F238E27FC236}">
                <a16:creationId xmlns:a16="http://schemas.microsoft.com/office/drawing/2014/main" id="{D20B6008-8882-4CA0-9DC4-451EDB183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14" y="3530291"/>
            <a:ext cx="1219081" cy="121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isco Logo PNG Transparent &amp;amp; SVG Vector - Freebie Supply">
            <a:extLst>
              <a:ext uri="{FF2B5EF4-FFF2-40B4-BE49-F238E27FC236}">
                <a16:creationId xmlns:a16="http://schemas.microsoft.com/office/drawing/2014/main" id="{804E290A-F4B7-4A02-887A-49FA11A60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365" y="1385920"/>
            <a:ext cx="1820880" cy="96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Women in Tech are Transforming Business | Women of AT&amp;amp;T">
            <a:extLst>
              <a:ext uri="{FF2B5EF4-FFF2-40B4-BE49-F238E27FC236}">
                <a16:creationId xmlns:a16="http://schemas.microsoft.com/office/drawing/2014/main" id="{C01EE1A2-01C2-451F-BB69-728019A05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10949"/>
            <a:ext cx="1916025" cy="191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0AFD06-FA30-4743-9FBA-22843A2D20A4}"/>
              </a:ext>
            </a:extLst>
          </p:cNvPr>
          <p:cNvCxnSpPr>
            <a:stCxn id="2052" idx="2"/>
            <a:endCxn id="7" idx="0"/>
          </p:cNvCxnSpPr>
          <p:nvPr/>
        </p:nvCxnSpPr>
        <p:spPr>
          <a:xfrm>
            <a:off x="1008127" y="2940011"/>
            <a:ext cx="883122" cy="108849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7D7AA9-B97D-411A-8734-09D33D7CDAC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87404" y="3480115"/>
            <a:ext cx="1071414" cy="72535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FA43C8-2820-441C-A704-DEC0090C2A6D}"/>
              </a:ext>
            </a:extLst>
          </p:cNvPr>
          <p:cNvCxnSpPr>
            <a:cxnSpLocks/>
            <a:stCxn id="1026" idx="2"/>
          </p:cNvCxnSpPr>
          <p:nvPr/>
        </p:nvCxnSpPr>
        <p:spPr>
          <a:xfrm flipH="1">
            <a:off x="4078650" y="2350101"/>
            <a:ext cx="667155" cy="81716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58F40B-CDB3-477F-BDD1-72B1048CA64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530012" y="1177798"/>
            <a:ext cx="828539" cy="3205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844803-42D5-47E7-8F8C-9F7A85077F50}"/>
              </a:ext>
            </a:extLst>
          </p:cNvPr>
          <p:cNvCxnSpPr>
            <a:cxnSpLocks/>
            <a:stCxn id="2054" idx="0"/>
          </p:cNvCxnSpPr>
          <p:nvPr/>
        </p:nvCxnSpPr>
        <p:spPr>
          <a:xfrm flipH="1" flipV="1">
            <a:off x="7431616" y="1696278"/>
            <a:ext cx="1325639" cy="183401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C10F3D-CCC6-4BD7-8126-E36BB559D59C}"/>
              </a:ext>
            </a:extLst>
          </p:cNvPr>
          <p:cNvCxnSpPr>
            <a:cxnSpLocks/>
          </p:cNvCxnSpPr>
          <p:nvPr/>
        </p:nvCxnSpPr>
        <p:spPr>
          <a:xfrm flipH="1" flipV="1">
            <a:off x="6065117" y="4268961"/>
            <a:ext cx="2198280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1AA302-D0FA-453B-9869-A116408E0565}"/>
              </a:ext>
            </a:extLst>
          </p:cNvPr>
          <p:cNvCxnSpPr>
            <a:cxnSpLocks/>
          </p:cNvCxnSpPr>
          <p:nvPr/>
        </p:nvCxnSpPr>
        <p:spPr>
          <a:xfrm flipH="1" flipV="1">
            <a:off x="4183620" y="3660758"/>
            <a:ext cx="796741" cy="6486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EFC02D-9A99-44CA-9D23-61EB99A8BB01}"/>
              </a:ext>
            </a:extLst>
          </p:cNvPr>
          <p:cNvCxnSpPr>
            <a:cxnSpLocks/>
          </p:cNvCxnSpPr>
          <p:nvPr/>
        </p:nvCxnSpPr>
        <p:spPr>
          <a:xfrm flipH="1">
            <a:off x="5751189" y="3201468"/>
            <a:ext cx="380119" cy="61427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306F08-993B-4653-9724-1B7C63783D29}"/>
              </a:ext>
            </a:extLst>
          </p:cNvPr>
          <p:cNvCxnSpPr>
            <a:cxnSpLocks/>
          </p:cNvCxnSpPr>
          <p:nvPr/>
        </p:nvCxnSpPr>
        <p:spPr>
          <a:xfrm flipH="1" flipV="1">
            <a:off x="1679876" y="2375476"/>
            <a:ext cx="4241529" cy="56453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6709DF-DD38-4094-BB56-41B45C590969}"/>
              </a:ext>
            </a:extLst>
          </p:cNvPr>
          <p:cNvCxnSpPr>
            <a:cxnSpLocks/>
          </p:cNvCxnSpPr>
          <p:nvPr/>
        </p:nvCxnSpPr>
        <p:spPr>
          <a:xfrm flipV="1">
            <a:off x="6481736" y="1748664"/>
            <a:ext cx="247574" cy="70560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7072405F-850D-4BFB-8F51-E21AEF2D55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7952" y="1541087"/>
            <a:ext cx="1120762" cy="112076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C16B8B-09CE-4235-87E8-DC18DFA72CF7}"/>
              </a:ext>
            </a:extLst>
          </p:cNvPr>
          <p:cNvCxnSpPr>
            <a:cxnSpLocks/>
          </p:cNvCxnSpPr>
          <p:nvPr/>
        </p:nvCxnSpPr>
        <p:spPr>
          <a:xfrm flipH="1">
            <a:off x="5941248" y="2468064"/>
            <a:ext cx="2556143" cy="143694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9E093BC-2C83-44F6-B022-CD1485572CE5}"/>
              </a:ext>
            </a:extLst>
          </p:cNvPr>
          <p:cNvCxnSpPr>
            <a:cxnSpLocks/>
          </p:cNvCxnSpPr>
          <p:nvPr/>
        </p:nvCxnSpPr>
        <p:spPr>
          <a:xfrm flipH="1">
            <a:off x="8959246" y="2654382"/>
            <a:ext cx="1" cy="81317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BC2A60-6EE0-401D-967C-CB155EAA430C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99014" y="2967663"/>
            <a:ext cx="892235" cy="106084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82C97E-AF7C-4C57-A5CA-3FF42D787623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362208" y="3480115"/>
            <a:ext cx="1096610" cy="72535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378958-AFCB-449F-820F-15631FD1C36A}"/>
              </a:ext>
            </a:extLst>
          </p:cNvPr>
          <p:cNvCxnSpPr>
            <a:cxnSpLocks/>
            <a:endCxn id="1026" idx="2"/>
          </p:cNvCxnSpPr>
          <p:nvPr/>
        </p:nvCxnSpPr>
        <p:spPr>
          <a:xfrm flipV="1">
            <a:off x="4078650" y="2350101"/>
            <a:ext cx="667155" cy="81716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4694CC-D40B-4375-A8C1-596EC8F8C4F4}"/>
              </a:ext>
            </a:extLst>
          </p:cNvPr>
          <p:cNvCxnSpPr>
            <a:cxnSpLocks/>
            <a:endCxn id="2054" idx="0"/>
          </p:cNvCxnSpPr>
          <p:nvPr/>
        </p:nvCxnSpPr>
        <p:spPr>
          <a:xfrm>
            <a:off x="7420223" y="1715296"/>
            <a:ext cx="1337032" cy="181499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2C570A-92E9-48A2-9541-7F4285068C28}"/>
              </a:ext>
            </a:extLst>
          </p:cNvPr>
          <p:cNvCxnSpPr>
            <a:cxnSpLocks/>
          </p:cNvCxnSpPr>
          <p:nvPr/>
        </p:nvCxnSpPr>
        <p:spPr>
          <a:xfrm flipV="1">
            <a:off x="5692625" y="1330198"/>
            <a:ext cx="818326" cy="32937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2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B1E2D42-EA68-4FC6-8C7C-7CF5EA41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9022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5F6C0EE-ADC7-4A8E-880A-69F7077AFBD7}"/>
              </a:ext>
            </a:extLst>
          </p:cNvPr>
          <p:cNvSpPr/>
          <p:nvPr/>
        </p:nvSpPr>
        <p:spPr>
          <a:xfrm>
            <a:off x="3390122" y="1903444"/>
            <a:ext cx="989045" cy="304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5CB3139-F88A-4ED8-B702-0B786AF87A9A}"/>
              </a:ext>
            </a:extLst>
          </p:cNvPr>
          <p:cNvSpPr/>
          <p:nvPr/>
        </p:nvSpPr>
        <p:spPr>
          <a:xfrm>
            <a:off x="1160106" y="2055844"/>
            <a:ext cx="1216090" cy="35145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4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076F-52DA-4739-B8ED-78BFFF548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10" y="874538"/>
            <a:ext cx="6010500" cy="396300"/>
          </a:xfrm>
        </p:spPr>
        <p:txBody>
          <a:bodyPr/>
          <a:lstStyle/>
          <a:p>
            <a:r>
              <a:rPr lang="en-US" dirty="0"/>
              <a:t>Domain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01E3B-B498-4BCC-AE29-76AC37DB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818" y="3116974"/>
            <a:ext cx="724802" cy="72628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D7CBB3B-C8F4-4681-BF08-956F3FA1F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32" y="4028507"/>
            <a:ext cx="902233" cy="720865"/>
          </a:xfrm>
          <a:prstGeom prst="rect">
            <a:avLst/>
          </a:prstGeom>
        </p:spPr>
      </p:pic>
      <p:pic>
        <p:nvPicPr>
          <p:cNvPr id="2050" name="Picture 2" descr="New York Times logo and symbol, meaning, history, PNG">
            <a:extLst>
              <a:ext uri="{FF2B5EF4-FFF2-40B4-BE49-F238E27FC236}">
                <a16:creationId xmlns:a16="http://schemas.microsoft.com/office/drawing/2014/main" id="{BE09FFBD-6E05-428A-83F1-894D86602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92" y="2465184"/>
            <a:ext cx="585588" cy="75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sktop Computer Icon transparent PNG - StickPNG">
            <a:extLst>
              <a:ext uri="{FF2B5EF4-FFF2-40B4-BE49-F238E27FC236}">
                <a16:creationId xmlns:a16="http://schemas.microsoft.com/office/drawing/2014/main" id="{493AB0D3-C63F-4B14-A455-A173B74A6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3" y="1748664"/>
            <a:ext cx="1191347" cy="119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40CBB3F0-7348-4434-9F15-96B40ED2F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551" y="606932"/>
            <a:ext cx="1120762" cy="1141732"/>
          </a:xfrm>
          <a:prstGeom prst="rect">
            <a:avLst/>
          </a:prstGeom>
        </p:spPr>
      </p:pic>
      <p:pic>
        <p:nvPicPr>
          <p:cNvPr id="2054" name="Picture 6" descr="Blog, blog page, blogging, online blog, online journal, seo, web page icon  - Download on Iconfinder">
            <a:extLst>
              <a:ext uri="{FF2B5EF4-FFF2-40B4-BE49-F238E27FC236}">
                <a16:creationId xmlns:a16="http://schemas.microsoft.com/office/drawing/2014/main" id="{D20B6008-8882-4CA0-9DC4-451EDB183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14" y="3530291"/>
            <a:ext cx="1219081" cy="121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isco Logo PNG Transparent &amp;amp; SVG Vector - Freebie Supply">
            <a:extLst>
              <a:ext uri="{FF2B5EF4-FFF2-40B4-BE49-F238E27FC236}">
                <a16:creationId xmlns:a16="http://schemas.microsoft.com/office/drawing/2014/main" id="{804E290A-F4B7-4A02-887A-49FA11A60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365" y="1385920"/>
            <a:ext cx="1820880" cy="96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Women in Tech are Transforming Business | Women of AT&amp;amp;T">
            <a:extLst>
              <a:ext uri="{FF2B5EF4-FFF2-40B4-BE49-F238E27FC236}">
                <a16:creationId xmlns:a16="http://schemas.microsoft.com/office/drawing/2014/main" id="{C01EE1A2-01C2-451F-BB69-728019A05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10949"/>
            <a:ext cx="1916025" cy="191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0AFD06-FA30-4743-9FBA-22843A2D20A4}"/>
              </a:ext>
            </a:extLst>
          </p:cNvPr>
          <p:cNvCxnSpPr>
            <a:stCxn id="2052" idx="2"/>
            <a:endCxn id="7" idx="0"/>
          </p:cNvCxnSpPr>
          <p:nvPr/>
        </p:nvCxnSpPr>
        <p:spPr>
          <a:xfrm>
            <a:off x="1008127" y="2940011"/>
            <a:ext cx="883122" cy="108849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7D7AA9-B97D-411A-8734-09D33D7CDAC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87404" y="3480115"/>
            <a:ext cx="1071414" cy="72535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FA43C8-2820-441C-A704-DEC0090C2A6D}"/>
              </a:ext>
            </a:extLst>
          </p:cNvPr>
          <p:cNvCxnSpPr>
            <a:cxnSpLocks/>
            <a:stCxn id="1026" idx="2"/>
          </p:cNvCxnSpPr>
          <p:nvPr/>
        </p:nvCxnSpPr>
        <p:spPr>
          <a:xfrm flipH="1">
            <a:off x="4078650" y="2350101"/>
            <a:ext cx="667155" cy="81716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58F40B-CDB3-477F-BDD1-72B1048CA64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530012" y="1177798"/>
            <a:ext cx="828539" cy="3205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844803-42D5-47E7-8F8C-9F7A85077F50}"/>
              </a:ext>
            </a:extLst>
          </p:cNvPr>
          <p:cNvCxnSpPr>
            <a:cxnSpLocks/>
            <a:stCxn id="2054" idx="0"/>
          </p:cNvCxnSpPr>
          <p:nvPr/>
        </p:nvCxnSpPr>
        <p:spPr>
          <a:xfrm flipH="1" flipV="1">
            <a:off x="7431616" y="1696278"/>
            <a:ext cx="1325639" cy="183401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C10F3D-CCC6-4BD7-8126-E36BB559D59C}"/>
              </a:ext>
            </a:extLst>
          </p:cNvPr>
          <p:cNvCxnSpPr>
            <a:cxnSpLocks/>
          </p:cNvCxnSpPr>
          <p:nvPr/>
        </p:nvCxnSpPr>
        <p:spPr>
          <a:xfrm flipH="1" flipV="1">
            <a:off x="6065117" y="4268961"/>
            <a:ext cx="2198280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1AA302-D0FA-453B-9869-A116408E0565}"/>
              </a:ext>
            </a:extLst>
          </p:cNvPr>
          <p:cNvCxnSpPr>
            <a:cxnSpLocks/>
          </p:cNvCxnSpPr>
          <p:nvPr/>
        </p:nvCxnSpPr>
        <p:spPr>
          <a:xfrm flipH="1" flipV="1">
            <a:off x="4183620" y="3660758"/>
            <a:ext cx="796741" cy="6486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EFC02D-9A99-44CA-9D23-61EB99A8BB01}"/>
              </a:ext>
            </a:extLst>
          </p:cNvPr>
          <p:cNvCxnSpPr>
            <a:cxnSpLocks/>
          </p:cNvCxnSpPr>
          <p:nvPr/>
        </p:nvCxnSpPr>
        <p:spPr>
          <a:xfrm flipH="1">
            <a:off x="5751189" y="3201468"/>
            <a:ext cx="380119" cy="61427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306F08-993B-4653-9724-1B7C63783D29}"/>
              </a:ext>
            </a:extLst>
          </p:cNvPr>
          <p:cNvCxnSpPr>
            <a:cxnSpLocks/>
          </p:cNvCxnSpPr>
          <p:nvPr/>
        </p:nvCxnSpPr>
        <p:spPr>
          <a:xfrm flipH="1" flipV="1">
            <a:off x="1679876" y="2375476"/>
            <a:ext cx="4241529" cy="56453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6709DF-DD38-4094-BB56-41B45C590969}"/>
              </a:ext>
            </a:extLst>
          </p:cNvPr>
          <p:cNvCxnSpPr>
            <a:cxnSpLocks/>
          </p:cNvCxnSpPr>
          <p:nvPr/>
        </p:nvCxnSpPr>
        <p:spPr>
          <a:xfrm flipV="1">
            <a:off x="6481736" y="1748664"/>
            <a:ext cx="247574" cy="70560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7072405F-850D-4BFB-8F51-E21AEF2D55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7952" y="1541087"/>
            <a:ext cx="1120762" cy="112076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C16B8B-09CE-4235-87E8-DC18DFA72CF7}"/>
              </a:ext>
            </a:extLst>
          </p:cNvPr>
          <p:cNvCxnSpPr>
            <a:cxnSpLocks/>
          </p:cNvCxnSpPr>
          <p:nvPr/>
        </p:nvCxnSpPr>
        <p:spPr>
          <a:xfrm flipH="1">
            <a:off x="5941248" y="2468064"/>
            <a:ext cx="2556143" cy="143694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9E093BC-2C83-44F6-B022-CD1485572CE5}"/>
              </a:ext>
            </a:extLst>
          </p:cNvPr>
          <p:cNvCxnSpPr>
            <a:cxnSpLocks/>
          </p:cNvCxnSpPr>
          <p:nvPr/>
        </p:nvCxnSpPr>
        <p:spPr>
          <a:xfrm flipH="1">
            <a:off x="8959246" y="2654382"/>
            <a:ext cx="1" cy="81317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BC2A60-6EE0-401D-967C-CB155EAA430C}"/>
              </a:ext>
            </a:extLst>
          </p:cNvPr>
          <p:cNvCxnSpPr>
            <a:cxnSpLocks/>
          </p:cNvCxnSpPr>
          <p:nvPr/>
        </p:nvCxnSpPr>
        <p:spPr>
          <a:xfrm>
            <a:off x="1679876" y="2359334"/>
            <a:ext cx="4245500" cy="57774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82C97E-AF7C-4C57-A5CA-3FF42D787623}"/>
              </a:ext>
            </a:extLst>
          </p:cNvPr>
          <p:cNvCxnSpPr>
            <a:cxnSpLocks/>
          </p:cNvCxnSpPr>
          <p:nvPr/>
        </p:nvCxnSpPr>
        <p:spPr>
          <a:xfrm flipV="1">
            <a:off x="6477766" y="1759576"/>
            <a:ext cx="242391" cy="68925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378958-AFCB-449F-820F-15631FD1C36A}"/>
              </a:ext>
            </a:extLst>
          </p:cNvPr>
          <p:cNvCxnSpPr>
            <a:cxnSpLocks/>
          </p:cNvCxnSpPr>
          <p:nvPr/>
        </p:nvCxnSpPr>
        <p:spPr>
          <a:xfrm flipH="1">
            <a:off x="5444791" y="1190903"/>
            <a:ext cx="913760" cy="34408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16B7896-5688-4594-84A6-D830767788FB}"/>
              </a:ext>
            </a:extLst>
          </p:cNvPr>
          <p:cNvCxnSpPr>
            <a:cxnSpLocks/>
          </p:cNvCxnSpPr>
          <p:nvPr/>
        </p:nvCxnSpPr>
        <p:spPr>
          <a:xfrm flipH="1">
            <a:off x="4058807" y="2344010"/>
            <a:ext cx="681165" cy="83043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79AD59-4270-444D-8064-04CFEE22714A}"/>
              </a:ext>
            </a:extLst>
          </p:cNvPr>
          <p:cNvCxnSpPr>
            <a:cxnSpLocks/>
          </p:cNvCxnSpPr>
          <p:nvPr/>
        </p:nvCxnSpPr>
        <p:spPr>
          <a:xfrm>
            <a:off x="4187615" y="3653579"/>
            <a:ext cx="794362" cy="65582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A42EEE5-638B-4567-998B-8582A7FAA2D3}"/>
              </a:ext>
            </a:extLst>
          </p:cNvPr>
          <p:cNvCxnSpPr>
            <a:cxnSpLocks/>
          </p:cNvCxnSpPr>
          <p:nvPr/>
        </p:nvCxnSpPr>
        <p:spPr>
          <a:xfrm flipV="1">
            <a:off x="5925746" y="2482068"/>
            <a:ext cx="2571645" cy="141126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E7B2A9F-28A9-4BE8-BC9E-8222FE15B660}"/>
              </a:ext>
            </a:extLst>
          </p:cNvPr>
          <p:cNvCxnSpPr>
            <a:cxnSpLocks/>
          </p:cNvCxnSpPr>
          <p:nvPr/>
        </p:nvCxnSpPr>
        <p:spPr>
          <a:xfrm>
            <a:off x="8939579" y="2655960"/>
            <a:ext cx="39835" cy="86581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144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Satoshipay">
            <a:extLst>
              <a:ext uri="{FF2B5EF4-FFF2-40B4-BE49-F238E27FC236}">
                <a16:creationId xmlns:a16="http://schemas.microsoft.com/office/drawing/2014/main" id="{E44D4B10-7B4A-4BA8-86F6-50371A8FA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980" y="3830368"/>
            <a:ext cx="958063" cy="95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10076F-52DA-4739-B8ED-78BFFF548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10" y="874538"/>
            <a:ext cx="6010500" cy="396300"/>
          </a:xfrm>
        </p:spPr>
        <p:txBody>
          <a:bodyPr/>
          <a:lstStyle/>
          <a:p>
            <a:r>
              <a:rPr lang="en-US" dirty="0"/>
              <a:t>Collective Consensus</a:t>
            </a:r>
          </a:p>
        </p:txBody>
      </p:sp>
      <p:pic>
        <p:nvPicPr>
          <p:cNvPr id="2052" name="Picture 4" descr="Desktop Computer Icon transparent PNG - StickPNG">
            <a:extLst>
              <a:ext uri="{FF2B5EF4-FFF2-40B4-BE49-F238E27FC236}">
                <a16:creationId xmlns:a16="http://schemas.microsoft.com/office/drawing/2014/main" id="{493AB0D3-C63F-4B14-A455-A173B74A6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3" y="1748664"/>
            <a:ext cx="1191347" cy="119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log, blog page, blogging, online blog, online journal, seo, web page icon  - Download on Iconfinder">
            <a:extLst>
              <a:ext uri="{FF2B5EF4-FFF2-40B4-BE49-F238E27FC236}">
                <a16:creationId xmlns:a16="http://schemas.microsoft.com/office/drawing/2014/main" id="{D20B6008-8882-4CA0-9DC4-451EDB183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14" y="3530291"/>
            <a:ext cx="1219081" cy="121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0AFD06-FA30-4743-9FBA-22843A2D20A4}"/>
              </a:ext>
            </a:extLst>
          </p:cNvPr>
          <p:cNvCxnSpPr>
            <a:cxnSpLocks/>
            <a:stCxn id="2052" idx="2"/>
          </p:cNvCxnSpPr>
          <p:nvPr/>
        </p:nvCxnSpPr>
        <p:spPr>
          <a:xfrm>
            <a:off x="1008127" y="2940011"/>
            <a:ext cx="883122" cy="108849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7D7AA9-B97D-411A-8734-09D33D7CDAC5}"/>
              </a:ext>
            </a:extLst>
          </p:cNvPr>
          <p:cNvCxnSpPr>
            <a:cxnSpLocks/>
          </p:cNvCxnSpPr>
          <p:nvPr/>
        </p:nvCxnSpPr>
        <p:spPr>
          <a:xfrm flipH="1">
            <a:off x="2387404" y="3480115"/>
            <a:ext cx="1071414" cy="72535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FA43C8-2820-441C-A704-DEC0090C2A6D}"/>
              </a:ext>
            </a:extLst>
          </p:cNvPr>
          <p:cNvCxnSpPr>
            <a:cxnSpLocks/>
          </p:cNvCxnSpPr>
          <p:nvPr/>
        </p:nvCxnSpPr>
        <p:spPr>
          <a:xfrm flipH="1">
            <a:off x="4078650" y="2350101"/>
            <a:ext cx="667155" cy="81716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58F40B-CDB3-477F-BDD1-72B1048CA648}"/>
              </a:ext>
            </a:extLst>
          </p:cNvPr>
          <p:cNvCxnSpPr>
            <a:cxnSpLocks/>
          </p:cNvCxnSpPr>
          <p:nvPr/>
        </p:nvCxnSpPr>
        <p:spPr>
          <a:xfrm flipH="1">
            <a:off x="5530012" y="1177798"/>
            <a:ext cx="828539" cy="3205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844803-42D5-47E7-8F8C-9F7A85077F50}"/>
              </a:ext>
            </a:extLst>
          </p:cNvPr>
          <p:cNvCxnSpPr>
            <a:cxnSpLocks/>
            <a:stCxn id="2054" idx="0"/>
          </p:cNvCxnSpPr>
          <p:nvPr/>
        </p:nvCxnSpPr>
        <p:spPr>
          <a:xfrm flipH="1" flipV="1">
            <a:off x="7431616" y="1696278"/>
            <a:ext cx="1325639" cy="183401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C10F3D-CCC6-4BD7-8126-E36BB559D59C}"/>
              </a:ext>
            </a:extLst>
          </p:cNvPr>
          <p:cNvCxnSpPr>
            <a:cxnSpLocks/>
          </p:cNvCxnSpPr>
          <p:nvPr/>
        </p:nvCxnSpPr>
        <p:spPr>
          <a:xfrm flipH="1" flipV="1">
            <a:off x="6065117" y="4268961"/>
            <a:ext cx="2198280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1AA302-D0FA-453B-9869-A116408E0565}"/>
              </a:ext>
            </a:extLst>
          </p:cNvPr>
          <p:cNvCxnSpPr>
            <a:cxnSpLocks/>
          </p:cNvCxnSpPr>
          <p:nvPr/>
        </p:nvCxnSpPr>
        <p:spPr>
          <a:xfrm flipH="1" flipV="1">
            <a:off x="4183620" y="3660758"/>
            <a:ext cx="796741" cy="64864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EFC02D-9A99-44CA-9D23-61EB99A8BB01}"/>
              </a:ext>
            </a:extLst>
          </p:cNvPr>
          <p:cNvCxnSpPr>
            <a:cxnSpLocks/>
          </p:cNvCxnSpPr>
          <p:nvPr/>
        </p:nvCxnSpPr>
        <p:spPr>
          <a:xfrm flipH="1">
            <a:off x="5751189" y="3201468"/>
            <a:ext cx="380119" cy="61427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306F08-993B-4653-9724-1B7C63783D29}"/>
              </a:ext>
            </a:extLst>
          </p:cNvPr>
          <p:cNvCxnSpPr>
            <a:cxnSpLocks/>
          </p:cNvCxnSpPr>
          <p:nvPr/>
        </p:nvCxnSpPr>
        <p:spPr>
          <a:xfrm flipH="1" flipV="1">
            <a:off x="1679876" y="2375476"/>
            <a:ext cx="4241529" cy="56453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6709DF-DD38-4094-BB56-41B45C590969}"/>
              </a:ext>
            </a:extLst>
          </p:cNvPr>
          <p:cNvCxnSpPr>
            <a:cxnSpLocks/>
          </p:cNvCxnSpPr>
          <p:nvPr/>
        </p:nvCxnSpPr>
        <p:spPr>
          <a:xfrm flipV="1">
            <a:off x="6481736" y="1748664"/>
            <a:ext cx="247574" cy="70560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C16B8B-09CE-4235-87E8-DC18DFA72CF7}"/>
              </a:ext>
            </a:extLst>
          </p:cNvPr>
          <p:cNvCxnSpPr>
            <a:cxnSpLocks/>
          </p:cNvCxnSpPr>
          <p:nvPr/>
        </p:nvCxnSpPr>
        <p:spPr>
          <a:xfrm flipH="1">
            <a:off x="5941248" y="2468064"/>
            <a:ext cx="2556143" cy="143694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9E093BC-2C83-44F6-B022-CD1485572CE5}"/>
              </a:ext>
            </a:extLst>
          </p:cNvPr>
          <p:cNvCxnSpPr>
            <a:cxnSpLocks/>
          </p:cNvCxnSpPr>
          <p:nvPr/>
        </p:nvCxnSpPr>
        <p:spPr>
          <a:xfrm flipH="1">
            <a:off x="8959246" y="2654382"/>
            <a:ext cx="1" cy="81317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keybase [ Download - Logo - icon ] png svg icon download">
            <a:extLst>
              <a:ext uri="{FF2B5EF4-FFF2-40B4-BE49-F238E27FC236}">
                <a16:creationId xmlns:a16="http://schemas.microsoft.com/office/drawing/2014/main" id="{FA5F2729-0896-445C-851E-F3EB435F3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82" y="3951838"/>
            <a:ext cx="796741" cy="79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ccount activation loan [DEPRECATED] – LOBSTR">
            <a:extLst>
              <a:ext uri="{FF2B5EF4-FFF2-40B4-BE49-F238E27FC236}">
                <a16:creationId xmlns:a16="http://schemas.microsoft.com/office/drawing/2014/main" id="{60E92A8D-0A77-4AE6-BE37-47BF330EF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835" y="496940"/>
            <a:ext cx="1120762" cy="112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35CC16D8-469D-49C1-BFFC-B0B091B83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148" y="1609464"/>
            <a:ext cx="1003820" cy="100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8" descr="Press Kit · COINQVEST · Enterprise Cryptocurrency Payment Processing">
            <a:extLst>
              <a:ext uri="{FF2B5EF4-FFF2-40B4-BE49-F238E27FC236}">
                <a16:creationId xmlns:a16="http://schemas.microsoft.com/office/drawing/2014/main" id="{305D8F61-F34C-486F-8651-0B5B74338B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0" descr="Press Kit · COINQVEST · Enterprise Cryptocurrency Payment Processing">
            <a:extLst>
              <a:ext uri="{FF2B5EF4-FFF2-40B4-BE49-F238E27FC236}">
                <a16:creationId xmlns:a16="http://schemas.microsoft.com/office/drawing/2014/main" id="{E24AA4C6-E9BD-4F7B-BD84-31F492B2CD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2" descr="Press Kit · COINQVEST · Enterprise Cryptocurrency Payment Processing">
            <a:extLst>
              <a:ext uri="{FF2B5EF4-FFF2-40B4-BE49-F238E27FC236}">
                <a16:creationId xmlns:a16="http://schemas.microsoft.com/office/drawing/2014/main" id="{3C78B97A-EC82-42D7-9EBE-D8DED2E357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5E699236-EEA0-4702-ADB0-A16E78C33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8454" y="3055515"/>
            <a:ext cx="857487" cy="857487"/>
          </a:xfrm>
          <a:prstGeom prst="rect">
            <a:avLst/>
          </a:prstGeom>
        </p:spPr>
      </p:pic>
      <p:pic>
        <p:nvPicPr>
          <p:cNvPr id="2062" name="Picture 14" descr="Parity Substrate: Build Your Own Blockchain | Parity Technologies">
            <a:extLst>
              <a:ext uri="{FF2B5EF4-FFF2-40B4-BE49-F238E27FC236}">
                <a16:creationId xmlns:a16="http://schemas.microsoft.com/office/drawing/2014/main" id="{2A2F6017-4567-430A-A448-8A0CCC07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423" y="1240171"/>
            <a:ext cx="1191347" cy="119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494D0A72-A293-407E-B513-3829682A5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00"/>
          <a:stretch/>
        </p:blipFill>
        <p:spPr bwMode="auto">
          <a:xfrm>
            <a:off x="5552211" y="2297932"/>
            <a:ext cx="1709247" cy="79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856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78E7C8-626C-4311-A65B-17938F8ED87C}"/>
              </a:ext>
            </a:extLst>
          </p:cNvPr>
          <p:cNvSpPr txBox="1">
            <a:spLocks/>
          </p:cNvSpPr>
          <p:nvPr/>
        </p:nvSpPr>
        <p:spPr>
          <a:xfrm>
            <a:off x="238665" y="444974"/>
            <a:ext cx="8780009" cy="68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dirty="0"/>
              <a:t>Types of consensus mechanisms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EC7EE9-7FF5-456C-82D5-D50BAA5CC26C}"/>
              </a:ext>
            </a:extLst>
          </p:cNvPr>
          <p:cNvSpPr/>
          <p:nvPr/>
        </p:nvSpPr>
        <p:spPr>
          <a:xfrm>
            <a:off x="2311864" y="1708177"/>
            <a:ext cx="2047524" cy="1379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Catamaran" panose="020B0604020202020204" charset="0"/>
                <a:cs typeface="Catamaran" panose="020B0604020202020204" charset="0"/>
              </a:rPr>
              <a:t>PoW</a:t>
            </a:r>
            <a:endParaRPr lang="en-US" sz="2800" b="1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1232B-8916-4474-B474-9A8A726B882E}"/>
              </a:ext>
            </a:extLst>
          </p:cNvPr>
          <p:cNvSpPr/>
          <p:nvPr/>
        </p:nvSpPr>
        <p:spPr>
          <a:xfrm>
            <a:off x="4572000" y="1708178"/>
            <a:ext cx="2047524" cy="1379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Catamaran" panose="020B0604020202020204" charset="0"/>
                <a:cs typeface="Catamaran" panose="020B0604020202020204" charset="0"/>
              </a:rPr>
              <a:t>PoS</a:t>
            </a:r>
            <a:r>
              <a:rPr lang="en-US" sz="2800" b="1" dirty="0"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1200" b="1" dirty="0">
                <a:latin typeface="Catamaran" panose="020B0604020202020204" charset="0"/>
                <a:cs typeface="Catamaran" panose="020B0604020202020204" charset="0"/>
              </a:rPr>
              <a:t>(?)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3B576B-BA44-4D13-A2E5-B1A4B8F07007}"/>
              </a:ext>
            </a:extLst>
          </p:cNvPr>
          <p:cNvSpPr/>
          <p:nvPr/>
        </p:nvSpPr>
        <p:spPr>
          <a:xfrm>
            <a:off x="6820341" y="1708179"/>
            <a:ext cx="2047524" cy="1379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tamaran" panose="020B0604020202020204" charset="0"/>
                <a:cs typeface="Catamaran" panose="020B0604020202020204" charset="0"/>
              </a:rPr>
              <a:t>Avalanche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7BF07F-0397-45C3-940D-47D48CAA034B}"/>
              </a:ext>
            </a:extLst>
          </p:cNvPr>
          <p:cNvSpPr/>
          <p:nvPr/>
        </p:nvSpPr>
        <p:spPr>
          <a:xfrm>
            <a:off x="360636" y="1708179"/>
            <a:ext cx="1752644" cy="1379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tamaran" panose="020B0604020202020204" charset="0"/>
                <a:cs typeface="Catamaran" panose="020B0604020202020204" charset="0"/>
              </a:rPr>
              <a:t>Classical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420FBF-8093-4F38-B2E3-19E45B2E7B50}"/>
              </a:ext>
            </a:extLst>
          </p:cNvPr>
          <p:cNvSpPr/>
          <p:nvPr/>
        </p:nvSpPr>
        <p:spPr>
          <a:xfrm>
            <a:off x="802357" y="3611042"/>
            <a:ext cx="3467221" cy="480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DAG/</a:t>
            </a:r>
            <a:r>
              <a:rPr lang="en-US" dirty="0" err="1"/>
              <a:t>TxnSets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EA08D5-DD6D-4772-9AFE-05DF1AD272B5}"/>
              </a:ext>
            </a:extLst>
          </p:cNvPr>
          <p:cNvSpPr/>
          <p:nvPr/>
        </p:nvSpPr>
        <p:spPr>
          <a:xfrm>
            <a:off x="4874424" y="3611041"/>
            <a:ext cx="3617244" cy="480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Ledger/</a:t>
            </a:r>
            <a:r>
              <a:rPr lang="en-US" dirty="0" err="1"/>
              <a:t>StateMachine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3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What Sets XRP Apart From the Competition? – Hodor&amp;#39;s XRP Blog">
            <a:extLst>
              <a:ext uri="{FF2B5EF4-FFF2-40B4-BE49-F238E27FC236}">
                <a16:creationId xmlns:a16="http://schemas.microsoft.com/office/drawing/2014/main" id="{94BCE42E-05D8-41B9-AF95-8298CCD3F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686" y="2160382"/>
            <a:ext cx="4588719" cy="270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stribution of Ethereum node IP addresses by country  ">
            <a:extLst>
              <a:ext uri="{FF2B5EF4-FFF2-40B4-BE49-F238E27FC236}">
                <a16:creationId xmlns:a16="http://schemas.microsoft.com/office/drawing/2014/main" id="{0140F05C-C083-4E10-98B7-0F925D374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37" y="399651"/>
            <a:ext cx="5343433" cy="279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40F486C-6620-41B6-8F01-144F96627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9061">
            <a:off x="2876284" y="4015687"/>
            <a:ext cx="1019108" cy="101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605BDA-87E4-444B-8D4D-26591E865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6170">
            <a:off x="5524570" y="116449"/>
            <a:ext cx="1395205" cy="139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767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, cluttered&#10;&#10;Description automatically generated">
            <a:extLst>
              <a:ext uri="{FF2B5EF4-FFF2-40B4-BE49-F238E27FC236}">
                <a16:creationId xmlns:a16="http://schemas.microsoft.com/office/drawing/2014/main" id="{04E8DE5E-BC59-493E-90FC-85C5EEBB4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281" y="452317"/>
            <a:ext cx="7529563" cy="4238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7ECEA3-5595-45E6-BB29-BCE4CF197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0"/>
          <a:stretch/>
        </p:blipFill>
        <p:spPr>
          <a:xfrm>
            <a:off x="6598508" y="164685"/>
            <a:ext cx="2644345" cy="481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7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, cluttered&#10;&#10;Description automatically generated">
            <a:extLst>
              <a:ext uri="{FF2B5EF4-FFF2-40B4-BE49-F238E27FC236}">
                <a16:creationId xmlns:a16="http://schemas.microsoft.com/office/drawing/2014/main" id="{04E8DE5E-BC59-493E-90FC-85C5EEBB4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84"/>
          <a:stretch/>
        </p:blipFill>
        <p:spPr>
          <a:xfrm>
            <a:off x="6439165" y="3375076"/>
            <a:ext cx="2033031" cy="1234432"/>
          </a:xfrm>
          <a:prstGeom prst="rect">
            <a:avLst/>
          </a:prstGeom>
        </p:spPr>
      </p:pic>
      <p:pic>
        <p:nvPicPr>
          <p:cNvPr id="3074" name="Picture 2" descr="Amazon May Build Data Center in Ohio - Avalara">
            <a:extLst>
              <a:ext uri="{FF2B5EF4-FFF2-40B4-BE49-F238E27FC236}">
                <a16:creationId xmlns:a16="http://schemas.microsoft.com/office/drawing/2014/main" id="{DBF08C0F-C225-49DA-9316-3A4E0ACC5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94" y="399656"/>
            <a:ext cx="4059906" cy="30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Mine Cryptocurrency and Make Bitcoin Without Knowing Anything About  It">
            <a:extLst>
              <a:ext uri="{FF2B5EF4-FFF2-40B4-BE49-F238E27FC236}">
                <a16:creationId xmlns:a16="http://schemas.microsoft.com/office/drawing/2014/main" id="{597E9BB5-B222-4C8E-9746-B0D111AB4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49" y="657038"/>
            <a:ext cx="3993502" cy="222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ree Icon | Login password">
            <a:extLst>
              <a:ext uri="{FF2B5EF4-FFF2-40B4-BE49-F238E27FC236}">
                <a16:creationId xmlns:a16="http://schemas.microsoft.com/office/drawing/2014/main" id="{9636B21C-B69F-4219-9ED4-506173A5E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57" y="3375076"/>
            <a:ext cx="1076131" cy="107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ree Icon | Login password">
            <a:extLst>
              <a:ext uri="{FF2B5EF4-FFF2-40B4-BE49-F238E27FC236}">
                <a16:creationId xmlns:a16="http://schemas.microsoft.com/office/drawing/2014/main" id="{B9917820-7672-4E03-9D17-9797C39BA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028" y="3303541"/>
            <a:ext cx="1076131" cy="107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ree Icon | Login password">
            <a:extLst>
              <a:ext uri="{FF2B5EF4-FFF2-40B4-BE49-F238E27FC236}">
                <a16:creationId xmlns:a16="http://schemas.microsoft.com/office/drawing/2014/main" id="{09C60B98-075A-45AA-9F6F-DFA684EF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59" y="3913141"/>
            <a:ext cx="1076131" cy="107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Free Icon | Login password">
            <a:extLst>
              <a:ext uri="{FF2B5EF4-FFF2-40B4-BE49-F238E27FC236}">
                <a16:creationId xmlns:a16="http://schemas.microsoft.com/office/drawing/2014/main" id="{EFE4DEB1-AB67-40FC-9F8D-7C0B7DABD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16" y="4067369"/>
            <a:ext cx="1076131" cy="107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ccount, arrow, login, password, profile, sign in, user icon - Download on  Iconfinder">
            <a:extLst>
              <a:ext uri="{FF2B5EF4-FFF2-40B4-BE49-F238E27FC236}">
                <a16:creationId xmlns:a16="http://schemas.microsoft.com/office/drawing/2014/main" id="{D9545870-96A2-4C6E-93AF-1FFAD0D29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56245">
            <a:off x="298372" y="2361632"/>
            <a:ext cx="1196294" cy="119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Blockchain Database Icons - Download Free Vector Icons | Noun Project">
            <a:extLst>
              <a:ext uri="{FF2B5EF4-FFF2-40B4-BE49-F238E27FC236}">
                <a16:creationId xmlns:a16="http://schemas.microsoft.com/office/drawing/2014/main" id="{17FFD4DB-6588-49A4-BADB-FF62C813D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535" y="-15499"/>
            <a:ext cx="830309" cy="83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Blockchain Database Icons - Download Free Vector Icons | Noun Project">
            <a:extLst>
              <a:ext uri="{FF2B5EF4-FFF2-40B4-BE49-F238E27FC236}">
                <a16:creationId xmlns:a16="http://schemas.microsoft.com/office/drawing/2014/main" id="{C0A2BBF7-A8C9-4FC5-86B7-9192C905F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885" y="2958816"/>
            <a:ext cx="830309" cy="83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9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tcoin Mining Map - Bitcoin Network Data on a World Map">
            <a:extLst>
              <a:ext uri="{FF2B5EF4-FFF2-40B4-BE49-F238E27FC236}">
                <a16:creationId xmlns:a16="http://schemas.microsoft.com/office/drawing/2014/main" id="{755397AC-F244-4E07-8C4C-0B4F92AB5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5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C7AC4-8517-453A-9DE4-503FCD86BC22}"/>
              </a:ext>
            </a:extLst>
          </p:cNvPr>
          <p:cNvSpPr txBox="1"/>
          <p:nvPr/>
        </p:nvSpPr>
        <p:spPr>
          <a:xfrm>
            <a:off x="169506" y="4576763"/>
            <a:ext cx="57632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725DCF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~1mm+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645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C6CE-ABF9-441C-89D6-EFD4415A9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026" y="3452549"/>
            <a:ext cx="4955100" cy="1159800"/>
          </a:xfrm>
        </p:spPr>
        <p:txBody>
          <a:bodyPr/>
          <a:lstStyle/>
          <a:p>
            <a:r>
              <a:rPr lang="en-US" dirty="0"/>
              <a:t>Proof of Work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9D767A-723E-435B-AAD6-EC005D22452D}"/>
              </a:ext>
            </a:extLst>
          </p:cNvPr>
          <p:cNvSpPr/>
          <p:nvPr/>
        </p:nvSpPr>
        <p:spPr>
          <a:xfrm>
            <a:off x="6438246" y="1782668"/>
            <a:ext cx="1219200" cy="1291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>
            <a:hlinkClick r:id="rId3"/>
            <a:extLst>
              <a:ext uri="{FF2B5EF4-FFF2-40B4-BE49-F238E27FC236}">
                <a16:creationId xmlns:a16="http://schemas.microsoft.com/office/drawing/2014/main" id="{6EC68441-B504-41DA-A84A-5FA86549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07" y="1706200"/>
            <a:ext cx="1449108" cy="144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95449-B3DA-43FA-A161-4F1F0CAA1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31" y="263709"/>
            <a:ext cx="4652309" cy="303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01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olana Branding | Solana: Build crypto apps that scale">
            <a:extLst>
              <a:ext uri="{FF2B5EF4-FFF2-40B4-BE49-F238E27FC236}">
                <a16:creationId xmlns:a16="http://schemas.microsoft.com/office/drawing/2014/main" id="{3CF107C3-DE0D-43C2-9CFE-119B8B70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73" y="261258"/>
            <a:ext cx="3573047" cy="134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185233-035B-4177-A95F-31BAE0948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331" y="2211579"/>
            <a:ext cx="4608331" cy="2104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8FBDD6-E9FC-4328-A085-0A310DBF5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902" y="261258"/>
            <a:ext cx="4021455" cy="2282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85CF22-1BBB-4980-A5B2-A24B8DB14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008" y="3102531"/>
            <a:ext cx="4727244" cy="204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99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Byzantine Generals Problem">
            <a:hlinkClick r:id="" action="ppaction://media"/>
            <a:extLst>
              <a:ext uri="{FF2B5EF4-FFF2-40B4-BE49-F238E27FC236}">
                <a16:creationId xmlns:a16="http://schemas.microsoft.com/office/drawing/2014/main" id="{68C0E316-143D-4E62-B32B-A88E3891A61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27666" y="1221378"/>
            <a:ext cx="6288668" cy="35530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0667024-34B6-4E6B-95C7-D1F806077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301" y="260531"/>
            <a:ext cx="4953316" cy="836023"/>
          </a:xfrm>
        </p:spPr>
        <p:txBody>
          <a:bodyPr/>
          <a:lstStyle/>
          <a:p>
            <a:r>
              <a:rPr lang="en-US" dirty="0"/>
              <a:t>Fault Tolerance</a:t>
            </a:r>
          </a:p>
        </p:txBody>
      </p:sp>
    </p:spTree>
    <p:extLst>
      <p:ext uri="{BB962C8B-B14F-4D97-AF65-F5344CB8AC3E}">
        <p14:creationId xmlns:p14="http://schemas.microsoft.com/office/powerpoint/2010/main" val="5646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17579</TotalTime>
  <Words>80</Words>
  <Application>Microsoft Office PowerPoint</Application>
  <PresentationFormat>On-screen Show (16:9)</PresentationFormat>
  <Paragraphs>21</Paragraphs>
  <Slides>22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Catamaran</vt:lpstr>
      <vt:lpstr>Arial</vt:lpstr>
      <vt:lpstr>Catamaran Thin</vt:lpstr>
      <vt:lpstr>Montserrat</vt:lpstr>
      <vt:lpstr>Calibri</vt:lpstr>
      <vt:lpstr>Google Sans</vt:lpstr>
      <vt:lpstr>Dauphin template</vt:lpstr>
      <vt:lpstr>Consensus Mechanisms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Proof of Work </vt:lpstr>
      <vt:lpstr>PowerPoint Presentation</vt:lpstr>
      <vt:lpstr>Fault Tolerance</vt:lpstr>
      <vt:lpstr>PowerPoint Presentation</vt:lpstr>
      <vt:lpstr>Sybil / Bing accts</vt:lpstr>
      <vt:lpstr>What is a “fault” ?</vt:lpstr>
      <vt:lpstr>PowerPoint Presentation</vt:lpstr>
      <vt:lpstr>PowerPoint Presentation</vt:lpstr>
      <vt:lpstr>Chains vs. DAGs/FSM</vt:lpstr>
      <vt:lpstr>PowerPoint Presentation</vt:lpstr>
      <vt:lpstr>Domain Routing</vt:lpstr>
      <vt:lpstr>Domain Routing</vt:lpstr>
      <vt:lpstr>Domain Routing</vt:lpstr>
      <vt:lpstr>Domain Routing</vt:lpstr>
      <vt:lpstr>Collective Consensus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Dividends</dc:title>
  <dc:creator>John</dc:creator>
  <cp:lastModifiedBy>John Wooten</cp:lastModifiedBy>
  <cp:revision>61</cp:revision>
  <dcterms:modified xsi:type="dcterms:W3CDTF">2021-11-09T20:24:22Z</dcterms:modified>
</cp:coreProperties>
</file>